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60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5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5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70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99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4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7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3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18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08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37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1F5B-9E64-43EB-8C33-B7D0C451F74A}" type="datetimeFigureOut">
              <a:rPr lang="nl-NL" smtClean="0"/>
              <a:t>10-11-2019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9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6312" y="2435780"/>
            <a:ext cx="9101583" cy="3072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/>
              <a:t>Oorzaken</a:t>
            </a:r>
            <a:r>
              <a:rPr lang="en-US" sz="4800" dirty="0"/>
              <a:t> van </a:t>
            </a:r>
            <a:r>
              <a:rPr lang="en-US" sz="4800" dirty="0" err="1"/>
              <a:t>Schimmels</a:t>
            </a:r>
            <a:r>
              <a:rPr lang="en-US" sz="4800" dirty="0"/>
              <a:t> en </a:t>
            </a:r>
            <a:r>
              <a:rPr lang="en-US" sz="4800" dirty="0" err="1"/>
              <a:t>Insecten</a:t>
            </a:r>
            <a:r>
              <a:rPr lang="en-US" sz="4800" dirty="0"/>
              <a:t> en hoe </a:t>
            </a:r>
            <a:r>
              <a:rPr lang="en-US" sz="4800" dirty="0" err="1"/>
              <a:t>ze</a:t>
            </a:r>
            <a:r>
              <a:rPr lang="en-US" sz="4800" dirty="0"/>
              <a:t> te </a:t>
            </a:r>
            <a:r>
              <a:rPr lang="en-US" sz="4800" dirty="0" err="1"/>
              <a:t>voorkomen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A34F-2568-4215-B224-D7DCE7209B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3" y="1208800"/>
            <a:ext cx="3274469" cy="45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882" y="148860"/>
            <a:ext cx="3508131" cy="59055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 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natrium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5349" name="Picture 5" descr="N-gebrek Pru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0" y="739411"/>
            <a:ext cx="31242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363076" y="952136"/>
            <a:ext cx="2571751" cy="15144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u="sng" dirty="0">
                <a:solidFill>
                  <a:srgbClr val="92D050"/>
                </a:solidFill>
              </a:rPr>
              <a:t>Bladverliezend</a:t>
            </a:r>
          </a:p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</a:p>
          <a:p>
            <a:pPr algn="ctr"/>
            <a:r>
              <a:rPr lang="nl-BE" dirty="0">
                <a:solidFill>
                  <a:srgbClr val="92D050"/>
                </a:solidFill>
                <a:cs typeface="Arial" charset="0"/>
              </a:rPr>
              <a:t>►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145843" y="3057162"/>
            <a:ext cx="2882411" cy="130175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u="sng" dirty="0" err="1">
                <a:solidFill>
                  <a:srgbClr val="92D050"/>
                </a:solidFill>
              </a:rPr>
              <a:t>Bladhoudend</a:t>
            </a:r>
            <a:endParaRPr lang="nl-BE" u="sng" dirty="0">
              <a:solidFill>
                <a:srgbClr val="92D050"/>
              </a:solidFill>
            </a:endParaRPr>
          </a:p>
          <a:p>
            <a:pPr algn="ctr"/>
            <a:r>
              <a:rPr lang="nl-BE" dirty="0">
                <a:solidFill>
                  <a:srgbClr val="92D050"/>
                </a:solidFill>
              </a:rPr>
              <a:t>Op jonge en oude bladeren</a:t>
            </a:r>
          </a:p>
          <a:p>
            <a:pPr algn="ctr"/>
            <a:r>
              <a:rPr lang="de-DE" dirty="0">
                <a:solidFill>
                  <a:srgbClr val="92D050"/>
                </a:solidFill>
                <a:sym typeface="Wingdings 3" pitchFamily="18" charset="2"/>
              </a:rPr>
              <a:t>		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61" y="4696746"/>
            <a:ext cx="36099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animBg="1"/>
      <p:bldP spid="1853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143" y="76327"/>
            <a:ext cx="3489080" cy="6629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Cu</a:t>
            </a:r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koper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8725" name="Picture 5" descr="Camelli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64" y="1297471"/>
            <a:ext cx="2701636" cy="49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6475539" y="4340821"/>
            <a:ext cx="2060331" cy="15843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Groeipunten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0" y="1748213"/>
            <a:ext cx="19575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16" y="1297229"/>
            <a:ext cx="2573176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bestrijding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Biologisch </a:t>
            </a:r>
            <a:r>
              <a:rPr lang="nl-NL" dirty="0" smtClean="0">
                <a:sym typeface="Wingdings" pitchFamily="2" charset="2"/>
              </a:rPr>
              <a:t> vijanden, biologische bestrijding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 smtClean="0">
                <a:sym typeface="Wingdings" pitchFamily="2" charset="2"/>
              </a:rPr>
              <a:t>Chemische bestrijding;</a:t>
            </a:r>
          </a:p>
          <a:p>
            <a:endParaRPr lang="nl-NL" dirty="0">
              <a:sym typeface="Wingdings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02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Biologische / natuurlijke bestrijding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Minder belastbaar voor milieu;</a:t>
            </a:r>
          </a:p>
          <a:p>
            <a:endParaRPr lang="nl-NL" dirty="0" smtClean="0"/>
          </a:p>
          <a:p>
            <a:r>
              <a:rPr lang="nl-NL" dirty="0"/>
              <a:t>Met biologische bestrijding maak je gebruik van een natuurlijke vijand om schadelijke </a:t>
            </a:r>
            <a:r>
              <a:rPr lang="nl-NL" dirty="0" smtClean="0"/>
              <a:t>organismen </a:t>
            </a:r>
            <a:r>
              <a:rPr lang="nl-NL" dirty="0"/>
              <a:t>uit te schakelen. Het wordt vaak gebruikt in de land- en tuinbouw, maar ook voor een particuliere tuin is het zeer geschikt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De op te ruimen prooi kan niet resistent worden.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09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Chemische bestrijding (pesticiden)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Schadelijk voor milieu;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De </a:t>
            </a:r>
            <a:r>
              <a:rPr lang="nl-NL" dirty="0"/>
              <a:t>stof is meestal niet helemaal specifiek, zodat niet alleen het te bestrijden organisme maar ook andere organismen worden </a:t>
            </a:r>
            <a:r>
              <a:rPr lang="nl-NL" dirty="0" smtClean="0"/>
              <a:t>vergiftigd.</a:t>
            </a:r>
          </a:p>
          <a:p>
            <a:endParaRPr lang="nl-NL" dirty="0"/>
          </a:p>
          <a:p>
            <a:r>
              <a:rPr lang="nl-NL" dirty="0"/>
              <a:t>S</a:t>
            </a:r>
            <a:r>
              <a:rPr lang="nl-NL" dirty="0" smtClean="0"/>
              <a:t>lecht </a:t>
            </a:r>
            <a:r>
              <a:rPr lang="nl-NL" dirty="0"/>
              <a:t>afbreekbaar zijn en nog lang na de toepassing ervan in het milieu aanwezig </a:t>
            </a:r>
            <a:r>
              <a:rPr lang="nl-NL" dirty="0" smtClean="0"/>
              <a:t>blijven.</a:t>
            </a:r>
          </a:p>
          <a:p>
            <a:endParaRPr lang="nl-NL" dirty="0"/>
          </a:p>
          <a:p>
            <a:r>
              <a:rPr lang="nl-NL" dirty="0" smtClean="0"/>
              <a:t>Werkt snel.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69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Maken opdracht 2, 3 en 4 ziekten en plagen.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83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Hoe kunnen we schimmelinfecties voorkomen?</a:t>
            </a:r>
          </a:p>
          <a:p>
            <a:endParaRPr lang="nl-NL" dirty="0"/>
          </a:p>
          <a:p>
            <a:r>
              <a:rPr lang="nl-NL" dirty="0" smtClean="0"/>
              <a:t>Wat betekent systemische werking?</a:t>
            </a:r>
          </a:p>
          <a:p>
            <a:endParaRPr lang="nl-NL" dirty="0"/>
          </a:p>
          <a:p>
            <a:r>
              <a:rPr lang="nl-NL" dirty="0" smtClean="0"/>
              <a:t>Wat zijn hardnekkige insecten?</a:t>
            </a:r>
          </a:p>
          <a:p>
            <a:endParaRPr lang="nl-NL" dirty="0"/>
          </a:p>
          <a:p>
            <a:r>
              <a:rPr lang="nl-NL" dirty="0" smtClean="0"/>
              <a:t>Wat is een bestrijdingsmiddel tegen herbiciden en insecticiden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smtClean="0"/>
              <a:t>Mag je alle bestrijdingsmiddelen verkopen en gebruiken?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36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71" y="-87146"/>
            <a:ext cx="6177517" cy="1180215"/>
          </a:xfrm>
        </p:spPr>
        <p:txBody>
          <a:bodyPr>
            <a:noAutofit/>
          </a:bodyPr>
          <a:lstStyle/>
          <a:p>
            <a:pPr algn="ctr" eaLnBrk="1" hangingPunct="1"/>
            <a:r>
              <a:rPr lang="nl-BE" sz="3200" b="1" dirty="0">
                <a:solidFill>
                  <a:srgbClr val="FF0000"/>
                </a:solidFill>
              </a:rPr>
              <a:t>Bemestingsproblemen</a:t>
            </a:r>
            <a:r>
              <a:rPr lang="nl-BE" sz="3200" dirty="0">
                <a:solidFill>
                  <a:srgbClr val="FF0000"/>
                </a:solidFill>
              </a:rPr>
              <a:t> </a:t>
            </a:r>
            <a:br>
              <a:rPr lang="nl-BE" sz="3200" dirty="0">
                <a:solidFill>
                  <a:srgbClr val="FF0000"/>
                </a:solidFill>
              </a:rPr>
            </a:br>
            <a:r>
              <a:rPr lang="nl-BE" sz="3200" dirty="0">
                <a:solidFill>
                  <a:srgbClr val="FF0000"/>
                </a:solidFill>
              </a:rPr>
              <a:t>– </a:t>
            </a:r>
            <a:r>
              <a:rPr lang="nl-BE" sz="3200" b="1" dirty="0">
                <a:solidFill>
                  <a:srgbClr val="FF0000"/>
                </a:solidFill>
              </a:rPr>
              <a:t>ziekten/plagen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1178" y="1619436"/>
            <a:ext cx="8428892" cy="51641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BE" dirty="0" err="1" smtClean="0"/>
              <a:t>Overbemestingen</a:t>
            </a:r>
            <a:r>
              <a:rPr lang="nl-BE" dirty="0" smtClean="0"/>
              <a:t> (vooral met N):</a:t>
            </a:r>
          </a:p>
          <a:p>
            <a:pPr eaLnBrk="1" hangingPunct="1"/>
            <a:endParaRPr lang="nl-BE" sz="800" dirty="0"/>
          </a:p>
          <a:p>
            <a:pPr lvl="1" eaLnBrk="1" hangingPunct="1"/>
            <a:r>
              <a:rPr lang="nl-BE" dirty="0" smtClean="0"/>
              <a:t>Mijten: spintmijten, roestmijten, …</a:t>
            </a:r>
          </a:p>
          <a:p>
            <a:pPr lvl="1" eaLnBrk="1" hangingPunct="1"/>
            <a:r>
              <a:rPr lang="nl-BE" dirty="0" smtClean="0"/>
              <a:t>Insecten: bladluizen, rupsen, witte vliegen, bladvlooien, schildluizen, </a:t>
            </a:r>
            <a:r>
              <a:rPr lang="nl-BE" dirty="0" err="1" smtClean="0"/>
              <a:t>tripsen</a:t>
            </a:r>
            <a:r>
              <a:rPr lang="nl-BE" dirty="0" smtClean="0"/>
              <a:t>, …</a:t>
            </a:r>
          </a:p>
          <a:p>
            <a:pPr lvl="1" eaLnBrk="1" hangingPunct="1"/>
            <a:r>
              <a:rPr lang="nl-BE" dirty="0" smtClean="0"/>
              <a:t>Schimmels: valse </a:t>
            </a:r>
            <a:r>
              <a:rPr lang="nl-BE" dirty="0" err="1" smtClean="0"/>
              <a:t>meeldauwen</a:t>
            </a:r>
            <a:r>
              <a:rPr lang="nl-BE" dirty="0" smtClean="0"/>
              <a:t>, witziekten</a:t>
            </a:r>
          </a:p>
          <a:p>
            <a:pPr eaLnBrk="1" hangingPunct="1">
              <a:buFont typeface="Wingdings" pitchFamily="2" charset="2"/>
              <a:buNone/>
            </a:pPr>
            <a:endParaRPr lang="nl-BE" sz="800" dirty="0"/>
          </a:p>
          <a:p>
            <a:pPr eaLnBrk="1" hangingPunct="1"/>
            <a:r>
              <a:rPr lang="nl-BE" dirty="0" err="1" smtClean="0"/>
              <a:t>Onderbemestingen</a:t>
            </a:r>
            <a:r>
              <a:rPr lang="nl-BE" dirty="0" smtClean="0"/>
              <a:t>:</a:t>
            </a:r>
          </a:p>
          <a:p>
            <a:pPr eaLnBrk="1" hangingPunct="1"/>
            <a:endParaRPr lang="nl-BE" sz="800" dirty="0"/>
          </a:p>
          <a:p>
            <a:pPr lvl="1"/>
            <a:r>
              <a:rPr lang="nl-BE" dirty="0" smtClean="0"/>
              <a:t>Insecten</a:t>
            </a:r>
            <a:r>
              <a:rPr lang="nl-BE" dirty="0"/>
              <a:t>: bladluizen, rupsen, witte vliegen, bladvlooien, schildluizen, </a:t>
            </a:r>
            <a:r>
              <a:rPr lang="nl-BE" dirty="0" err="1"/>
              <a:t>tripsen</a:t>
            </a:r>
            <a:r>
              <a:rPr lang="nl-BE" dirty="0"/>
              <a:t>, …</a:t>
            </a:r>
          </a:p>
          <a:p>
            <a:pPr lvl="1"/>
            <a:r>
              <a:rPr lang="nl-BE" dirty="0"/>
              <a:t>Schimmels: valse </a:t>
            </a:r>
            <a:r>
              <a:rPr lang="nl-BE" dirty="0" err="1"/>
              <a:t>meeldauwen</a:t>
            </a:r>
            <a:r>
              <a:rPr lang="nl-BE" dirty="0"/>
              <a:t>, </a:t>
            </a:r>
            <a:r>
              <a:rPr lang="nl-BE" dirty="0" smtClean="0"/>
              <a:t>echte meeldauw, Roest, sterroetdauw, </a:t>
            </a:r>
            <a:r>
              <a:rPr lang="nl-BE" i="1" dirty="0" smtClean="0"/>
              <a:t>…</a:t>
            </a:r>
            <a:endParaRPr lang="nl-BE" i="1" dirty="0"/>
          </a:p>
          <a:p>
            <a:pPr lvl="1" eaLnBrk="1" hangingPunct="1"/>
            <a:endParaRPr lang="nl-BE" i="1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738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596" y="133556"/>
            <a:ext cx="8127755" cy="396875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Diverse </a:t>
            </a:r>
            <a:r>
              <a:rPr lang="nl-B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andere </a:t>
            </a:r>
            <a:r>
              <a:rPr lang="nl-B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factoren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3" y="952132"/>
            <a:ext cx="8337465" cy="542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76" y="165548"/>
            <a:ext cx="7851531" cy="396875"/>
          </a:xfrm>
        </p:spPr>
        <p:txBody>
          <a:bodyPr>
            <a:noAutofit/>
          </a:bodyPr>
          <a:lstStyle/>
          <a:p>
            <a:pPr algn="ctr"/>
            <a:r>
              <a:rPr lang="nl-BE" sz="36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Te veel Natrium (N)</a:t>
            </a:r>
            <a:endParaRPr lang="de-DE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64" name="Picture 4" descr="Aesculus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32" y="1588199"/>
            <a:ext cx="6858000" cy="4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1" y="962025"/>
            <a:ext cx="831244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02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319" y="108857"/>
            <a:ext cx="350776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 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kalium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290167" y="1805984"/>
            <a:ext cx="2325565" cy="13684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" y="1805983"/>
            <a:ext cx="2266951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22" y="1805979"/>
            <a:ext cx="253365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0" y="3496778"/>
            <a:ext cx="2838451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91" y="2016919"/>
            <a:ext cx="3438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565" y="108863"/>
            <a:ext cx="3522784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Fe</a:t>
            </a:r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ijzer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394568" y="4609310"/>
            <a:ext cx="2526323" cy="10080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jongste bladeren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3" y="2016922"/>
            <a:ext cx="2714625" cy="36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80" y="2016919"/>
            <a:ext cx="2519363" cy="36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6" y="1400178"/>
            <a:ext cx="5300663" cy="44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226" y="148860"/>
            <a:ext cx="3670055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Mg </a:t>
            </a:r>
            <a:r>
              <a:rPr lang="de-DE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magnesium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349898" y="1387192"/>
            <a:ext cx="2592265" cy="12239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  <a:endParaRPr lang="de-D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289</Words>
  <Application>Microsoft Office PowerPoint</Application>
  <PresentationFormat>Diavoorstelling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PowerPoint-presentatie</vt:lpstr>
      <vt:lpstr>Herhaling vorige les</vt:lpstr>
      <vt:lpstr>Bemestingsproblemen  – ziekten/plagen</vt:lpstr>
      <vt:lpstr>Diverse andere factoren</vt:lpstr>
      <vt:lpstr>Te veel Natrium (N)</vt:lpstr>
      <vt:lpstr>PowerPoint-presentatie</vt:lpstr>
      <vt:lpstr>K  kalium</vt:lpstr>
      <vt:lpstr>Fe ijzer</vt:lpstr>
      <vt:lpstr>Mg magnesium</vt:lpstr>
      <vt:lpstr>N  natrium</vt:lpstr>
      <vt:lpstr>Cu koper</vt:lpstr>
      <vt:lpstr>Soorten bestrijding</vt:lpstr>
      <vt:lpstr>Biologische / natuurlijke bestrijding</vt:lpstr>
      <vt:lpstr>Chemische bestrijding (pesticiden)</vt:lpstr>
      <vt:lpstr>Opdrachten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</dc:creator>
  <cp:lastModifiedBy>admin</cp:lastModifiedBy>
  <cp:revision>2</cp:revision>
  <dcterms:created xsi:type="dcterms:W3CDTF">2019-11-10T12:54:29Z</dcterms:created>
  <dcterms:modified xsi:type="dcterms:W3CDTF">2019-11-10T13:04:06Z</dcterms:modified>
</cp:coreProperties>
</file>